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notesMasterIdLst>
    <p:notesMasterId r:id="rId13"/>
  </p:notesMasterIdLst>
  <p:sldSz cx="14630400" cy="8229600"/>
  <p:notesSz cx="8229600" cy="14630400"/>
  <p:embeddedFontLst>
    <p:embeddedFont>
      <p:font typeface="Alexandria"/>
      <p:regular r:id="rId18"/>
    </p:embeddedFont>
    <p:embeddedFont>
      <p:font typeface="Alexandria"/>
      <p:regular r:id="rId19"/>
    </p:embeddedFont>
    <p:embeddedFont>
      <p:font typeface="Nobile"/>
      <p:regular r:id="rId20"/>
    </p:embeddedFont>
    <p:embeddedFont>
      <p:font typeface="Nobile"/>
      <p:regular r:id="rId21"/>
    </p:embeddedFont>
    <p:embeddedFont>
      <p:font typeface="Nobile"/>
      <p:regular r:id="rId22"/>
    </p:embeddedFont>
    <p:embeddedFont>
      <p:font typeface="Nobile"/>
      <p:regular r:id="rId23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8" Type="http://schemas.openxmlformats.org/officeDocument/2006/relationships/font" Target="fonts/font1.fntdata"/><Relationship Id="rId19" Type="http://schemas.openxmlformats.org/officeDocument/2006/relationships/font" Target="fonts/font2.fntdata"/><Relationship Id="rId20" Type="http://schemas.openxmlformats.org/officeDocument/2006/relationships/font" Target="fonts/font3.fntdata"/><Relationship Id="rId21" Type="http://schemas.openxmlformats.org/officeDocument/2006/relationships/font" Target="fonts/font4.fntdata"/><Relationship Id="rId22" Type="http://schemas.openxmlformats.org/officeDocument/2006/relationships/font" Target="fonts/font5.fntdata"/><Relationship Id="rId23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2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svg"/><Relationship Id="rId3" Type="http://schemas.openxmlformats.org/officeDocument/2006/relationships/image" Target="../media/image-10-3.png"/><Relationship Id="rId4" Type="http://schemas.openxmlformats.org/officeDocument/2006/relationships/image" Target="../media/image-10-4.svg"/><Relationship Id="rId5" Type="http://schemas.openxmlformats.org/officeDocument/2006/relationships/image" Target="../media/image-10-5.png"/><Relationship Id="rId6" Type="http://schemas.openxmlformats.org/officeDocument/2006/relationships/image" Target="../media/image-10-6.svg"/><Relationship Id="rId7" Type="http://schemas.openxmlformats.org/officeDocument/2006/relationships/slideLayout" Target="../slideLayouts/slideLayout11.xml"/><Relationship Id="rId8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image" Target="../media/image-11-2.png"/><Relationship Id="rId3" Type="http://schemas.openxmlformats.org/officeDocument/2006/relationships/image" Target="../media/image-11-3.svg"/><Relationship Id="rId4" Type="http://schemas.openxmlformats.org/officeDocument/2006/relationships/image" Target="../media/image-11-4.png"/><Relationship Id="rId5" Type="http://schemas.openxmlformats.org/officeDocument/2006/relationships/image" Target="../media/image-11-5.svg"/><Relationship Id="rId6" Type="http://schemas.openxmlformats.org/officeDocument/2006/relationships/image" Target="../media/image-11-6.png"/><Relationship Id="rId7" Type="http://schemas.openxmlformats.org/officeDocument/2006/relationships/image" Target="../media/image-11-7.svg"/><Relationship Id="rId8" Type="http://schemas.openxmlformats.org/officeDocument/2006/relationships/image" Target="../media/image-11-8.png"/><Relationship Id="rId9" Type="http://schemas.openxmlformats.org/officeDocument/2006/relationships/image" Target="../media/image-11-9.svg"/><Relationship Id="rId10" Type="http://schemas.openxmlformats.org/officeDocument/2006/relationships/slideLayout" Target="../slideLayouts/slideLayout12.xml"/><Relationship Id="rId11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svg"/><Relationship Id="rId3" Type="http://schemas.openxmlformats.org/officeDocument/2006/relationships/image" Target="../media/image-3-3.png"/><Relationship Id="rId4" Type="http://schemas.openxmlformats.org/officeDocument/2006/relationships/image" Target="../media/image-3-4.svg"/><Relationship Id="rId5" Type="http://schemas.openxmlformats.org/officeDocument/2006/relationships/image" Target="../media/image-3-5.png"/><Relationship Id="rId6" Type="http://schemas.openxmlformats.org/officeDocument/2006/relationships/image" Target="../media/image-3-6.svg"/><Relationship Id="rId7" Type="http://schemas.openxmlformats.org/officeDocument/2006/relationships/slideLayout" Target="../slideLayouts/slideLayout4.xml"/><Relationship Id="rId8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svg"/><Relationship Id="rId3" Type="http://schemas.openxmlformats.org/officeDocument/2006/relationships/image" Target="../media/image-4-3.png"/><Relationship Id="rId4" Type="http://schemas.openxmlformats.org/officeDocument/2006/relationships/image" Target="../media/image-4-4.svg"/><Relationship Id="rId5" Type="http://schemas.openxmlformats.org/officeDocument/2006/relationships/image" Target="../media/image-4-5.png"/><Relationship Id="rId6" Type="http://schemas.openxmlformats.org/officeDocument/2006/relationships/image" Target="../media/image-4-6.svg"/><Relationship Id="rId7" Type="http://schemas.openxmlformats.org/officeDocument/2006/relationships/slideLayout" Target="../slideLayouts/slideLayout5.xml"/><Relationship Id="rId8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svg"/><Relationship Id="rId3" Type="http://schemas.openxmlformats.org/officeDocument/2006/relationships/image" Target="../media/image-5-3.png"/><Relationship Id="rId4" Type="http://schemas.openxmlformats.org/officeDocument/2006/relationships/image" Target="../media/image-5-4.svg"/><Relationship Id="rId5" Type="http://schemas.openxmlformats.org/officeDocument/2006/relationships/slideLayout" Target="../slideLayouts/slideLayout6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svg"/><Relationship Id="rId4" Type="http://schemas.openxmlformats.org/officeDocument/2006/relationships/image" Target="../media/image-6-4.png"/><Relationship Id="rId5" Type="http://schemas.openxmlformats.org/officeDocument/2006/relationships/image" Target="../media/image-6-5.svg"/><Relationship Id="rId6" Type="http://schemas.openxmlformats.org/officeDocument/2006/relationships/image" Target="../media/image-6-6.png"/><Relationship Id="rId7" Type="http://schemas.openxmlformats.org/officeDocument/2006/relationships/image" Target="../media/image-6-7.svg"/><Relationship Id="rId8" Type="http://schemas.openxmlformats.org/officeDocument/2006/relationships/image" Target="../media/image-6-8.png"/><Relationship Id="rId9" Type="http://schemas.openxmlformats.org/officeDocument/2006/relationships/image" Target="../media/image-6-9.svg"/><Relationship Id="rId10" Type="http://schemas.openxmlformats.org/officeDocument/2006/relationships/image" Target="../media/image-6-10.png"/><Relationship Id="rId11" Type="http://schemas.openxmlformats.org/officeDocument/2006/relationships/image" Target="../media/image-6-11.svg"/><Relationship Id="rId12" Type="http://schemas.openxmlformats.org/officeDocument/2006/relationships/slideLayout" Target="../slideLayouts/slideLayout7.xml"/><Relationship Id="rId1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03315"/>
            <a:ext cx="7556421" cy="42530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1150"/>
              </a:lnSpc>
              <a:buNone/>
            </a:pPr>
            <a:r>
              <a:rPr lang="en-US" sz="890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ECL Intelligence System</a:t>
            </a:r>
            <a:endParaRPr lang="en-US" sz="8900" dirty="0"/>
          </a:p>
        </p:txBody>
      </p:sp>
      <p:sp>
        <p:nvSpPr>
          <p:cNvPr id="4" name="Text 1"/>
          <p:cNvSpPr/>
          <p:nvPr/>
        </p:nvSpPr>
        <p:spPr>
          <a:xfrm>
            <a:off x="793790" y="5396508"/>
            <a:ext cx="7556421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A Retrieval-Augmented Explainable Framework for Credit Risk Analysis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644532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Name : - </a:t>
            </a:r>
            <a:pPr algn="l" indent="0" marL="0">
              <a:lnSpc>
                <a:spcPts val="2850"/>
              </a:lnSpc>
              <a:buNone/>
            </a:pPr>
            <a:r>
              <a:rPr lang="en-US" sz="1750" b="1" i="1" u="sng" dirty="0">
                <a:solidFill>
                  <a:srgbClr val="5E98F1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Vishwajeet Kumar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706338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College:-</a:t>
            </a:r>
            <a:pPr algn="l" indent="0" marL="0">
              <a:lnSpc>
                <a:spcPts val="2850"/>
              </a:lnSpc>
              <a:buNone/>
            </a:pPr>
            <a:r>
              <a:rPr lang="en-US" sz="1750" b="1" i="1" u="sng" dirty="0">
                <a:solidFill>
                  <a:srgbClr val="5E98F1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Birla Institute of Technology</a:t>
            </a:r>
            <a:pPr algn="l" indent="0" marL="0">
              <a:lnSpc>
                <a:spcPts val="2850"/>
              </a:lnSpc>
              <a:buNone/>
            </a:pPr>
            <a:r>
              <a:rPr lang="en-US" sz="1750" b="1" i="1" dirty="0">
                <a:solidFill>
                  <a:srgbClr val="AFCBF8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34127"/>
            <a:ext cx="647890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Deployment &amp; Security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793790" y="1938218"/>
            <a:ext cx="680442" cy="68044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757720" y="212955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Frontend (Vercel)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1757720" y="2710696"/>
            <a:ext cx="528077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React + Tailwind deployed globally via CDN with JWT-secured API calls and strict CORS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3790" y="3890129"/>
            <a:ext cx="680442" cy="68044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757720" y="40814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Backend (Render)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1757720" y="4662607"/>
            <a:ext cx="528077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FastAPI with HTTPS, autoscaling, encrypted secrets, and health checks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3790" y="5842040"/>
            <a:ext cx="680442" cy="680442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757720" y="6033373"/>
            <a:ext cx="299156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Security Architecture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1757720" y="6614517"/>
            <a:ext cx="528077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JWT authentication, RBAC enforcement, RAG pre-context filtering, rate-limited endpoints</a:t>
            </a:r>
            <a:endParaRPr lang="en-US" sz="1750" dirty="0"/>
          </a:p>
        </p:txBody>
      </p:sp>
      <p:sp>
        <p:nvSpPr>
          <p:cNvPr id="12" name="Text 7"/>
          <p:cNvSpPr/>
          <p:nvPr/>
        </p:nvSpPr>
        <p:spPr>
          <a:xfrm>
            <a:off x="7599521" y="2051566"/>
            <a:ext cx="624470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15-30s</a:t>
            </a:r>
            <a:endParaRPr lang="en-US" sz="5850" dirty="0"/>
          </a:p>
        </p:txBody>
      </p:sp>
      <p:sp>
        <p:nvSpPr>
          <p:cNvPr id="13" name="Text 8"/>
          <p:cNvSpPr/>
          <p:nvPr/>
        </p:nvSpPr>
        <p:spPr>
          <a:xfrm>
            <a:off x="9300329" y="3083362"/>
            <a:ext cx="284309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RAG Response Time</a:t>
            </a:r>
            <a:endParaRPr lang="en-US" sz="2200" dirty="0"/>
          </a:p>
        </p:txBody>
      </p:sp>
      <p:sp>
        <p:nvSpPr>
          <p:cNvPr id="14" name="Text 9"/>
          <p:cNvSpPr/>
          <p:nvPr/>
        </p:nvSpPr>
        <p:spPr>
          <a:xfrm>
            <a:off x="7599521" y="3664506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Low latency for complex queries</a:t>
            </a:r>
            <a:endParaRPr lang="en-US" sz="1750" dirty="0"/>
          </a:p>
        </p:txBody>
      </p:sp>
      <p:sp>
        <p:nvSpPr>
          <p:cNvPr id="15" name="Text 10"/>
          <p:cNvSpPr/>
          <p:nvPr/>
        </p:nvSpPr>
        <p:spPr>
          <a:xfrm>
            <a:off x="7599521" y="4594384"/>
            <a:ext cx="624470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100%</a:t>
            </a:r>
            <a:endParaRPr lang="en-US" sz="5850" dirty="0"/>
          </a:p>
        </p:txBody>
      </p:sp>
      <p:sp>
        <p:nvSpPr>
          <p:cNvPr id="16" name="Text 11"/>
          <p:cNvSpPr/>
          <p:nvPr/>
        </p:nvSpPr>
        <p:spPr>
          <a:xfrm>
            <a:off x="9304258" y="562617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HTTPS Coverage</a:t>
            </a:r>
            <a:endParaRPr lang="en-US" sz="2200" dirty="0"/>
          </a:p>
        </p:txBody>
      </p:sp>
      <p:sp>
        <p:nvSpPr>
          <p:cNvPr id="17" name="Text 12"/>
          <p:cNvSpPr/>
          <p:nvPr/>
        </p:nvSpPr>
        <p:spPr>
          <a:xfrm>
            <a:off x="7599521" y="620732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All communication encrypted</a:t>
            </a:r>
            <a:endParaRPr lang="en-US" sz="17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73152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01940" y="645200"/>
            <a:ext cx="4191714" cy="523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100"/>
              </a:lnSpc>
              <a:buNone/>
            </a:pPr>
            <a:r>
              <a:rPr lang="en-US" sz="330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Future Roadmap</a:t>
            </a:r>
            <a:endParaRPr lang="en-US" sz="3300" dirty="0"/>
          </a:p>
        </p:txBody>
      </p:sp>
      <p:sp>
        <p:nvSpPr>
          <p:cNvPr id="4" name="Shape 1"/>
          <p:cNvSpPr/>
          <p:nvPr/>
        </p:nvSpPr>
        <p:spPr>
          <a:xfrm>
            <a:off x="8069580" y="1672114"/>
            <a:ext cx="167640" cy="982385"/>
          </a:xfrm>
          <a:prstGeom prst="roundRect">
            <a:avLst>
              <a:gd name="adj" fmla="val 42008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7901940" y="1562100"/>
            <a:ext cx="502920" cy="502920"/>
          </a:xfrm>
          <a:prstGeom prst="roundRect">
            <a:avLst>
              <a:gd name="adj" fmla="val 90909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27670" y="1687830"/>
            <a:ext cx="251460" cy="25146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8572500" y="1588294"/>
            <a:ext cx="3639503" cy="261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Phase 1: Enhanced RAG (Weeks 1-3)</a:t>
            </a:r>
            <a:endParaRPr lang="en-US" sz="1650" dirty="0"/>
          </a:p>
        </p:txBody>
      </p:sp>
      <p:sp>
        <p:nvSpPr>
          <p:cNvPr id="8" name="Text 4"/>
          <p:cNvSpPr/>
          <p:nvPr/>
        </p:nvSpPr>
        <p:spPr>
          <a:xfrm>
            <a:off x="8572500" y="1950720"/>
            <a:ext cx="5471160" cy="5362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LangGraph refactor, hybrid search, RBAC pre-context filtering, coverage scoring</a:t>
            </a:r>
            <a:endParaRPr lang="en-US" sz="1300" dirty="0"/>
          </a:p>
        </p:txBody>
      </p:sp>
      <p:sp>
        <p:nvSpPr>
          <p:cNvPr id="9" name="Shape 5"/>
          <p:cNvSpPr/>
          <p:nvPr/>
        </p:nvSpPr>
        <p:spPr>
          <a:xfrm>
            <a:off x="8321040" y="3073718"/>
            <a:ext cx="167640" cy="982385"/>
          </a:xfrm>
          <a:prstGeom prst="roundRect">
            <a:avLst>
              <a:gd name="adj" fmla="val 42008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10" name="Shape 6"/>
          <p:cNvSpPr/>
          <p:nvPr/>
        </p:nvSpPr>
        <p:spPr>
          <a:xfrm>
            <a:off x="8153400" y="2963704"/>
            <a:ext cx="502920" cy="502920"/>
          </a:xfrm>
          <a:prstGeom prst="roundRect">
            <a:avLst>
              <a:gd name="adj" fmla="val 90909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79130" y="3089434"/>
            <a:ext cx="251460" cy="251460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8823960" y="2989898"/>
            <a:ext cx="3234928" cy="261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Phase 2: Scalability (Weeks 3-6)</a:t>
            </a:r>
            <a:endParaRPr lang="en-US" sz="1650" dirty="0"/>
          </a:p>
        </p:txBody>
      </p:sp>
      <p:sp>
        <p:nvSpPr>
          <p:cNvPr id="13" name="Text 8"/>
          <p:cNvSpPr/>
          <p:nvPr/>
        </p:nvSpPr>
        <p:spPr>
          <a:xfrm>
            <a:off x="8823960" y="3352324"/>
            <a:ext cx="5219700" cy="5362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Async jobs, Parquet storage, Neon partitioning, Pinecone namespaces, caching layer</a:t>
            </a:r>
            <a:endParaRPr lang="en-US" sz="1300" dirty="0"/>
          </a:p>
        </p:txBody>
      </p:sp>
      <p:sp>
        <p:nvSpPr>
          <p:cNvPr id="14" name="Shape 9"/>
          <p:cNvSpPr/>
          <p:nvPr/>
        </p:nvSpPr>
        <p:spPr>
          <a:xfrm>
            <a:off x="8572500" y="4475321"/>
            <a:ext cx="167640" cy="982385"/>
          </a:xfrm>
          <a:prstGeom prst="roundRect">
            <a:avLst>
              <a:gd name="adj" fmla="val 42008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15" name="Shape 10"/>
          <p:cNvSpPr/>
          <p:nvPr/>
        </p:nvSpPr>
        <p:spPr>
          <a:xfrm>
            <a:off x="8404860" y="4365308"/>
            <a:ext cx="502920" cy="502920"/>
          </a:xfrm>
          <a:prstGeom prst="roundRect">
            <a:avLst>
              <a:gd name="adj" fmla="val 90909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pic>
        <p:nvPicPr>
          <p:cNvPr id="16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530590" y="4491038"/>
            <a:ext cx="251460" cy="251460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9075420" y="4391501"/>
            <a:ext cx="3428524" cy="261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Phase 3: Compliance (Weeks 6-9)</a:t>
            </a:r>
            <a:endParaRPr lang="en-US" sz="1650" dirty="0"/>
          </a:p>
        </p:txBody>
      </p:sp>
      <p:sp>
        <p:nvSpPr>
          <p:cNvPr id="18" name="Text 12"/>
          <p:cNvSpPr/>
          <p:nvPr/>
        </p:nvSpPr>
        <p:spPr>
          <a:xfrm>
            <a:off x="9075420" y="4753928"/>
            <a:ext cx="4968240" cy="5362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Data Quality agents, drift detection, anomaly monitoring, cost optimization</a:t>
            </a:r>
            <a:endParaRPr lang="en-US" sz="1300" dirty="0"/>
          </a:p>
        </p:txBody>
      </p:sp>
      <p:sp>
        <p:nvSpPr>
          <p:cNvPr id="19" name="Shape 13"/>
          <p:cNvSpPr/>
          <p:nvPr/>
        </p:nvSpPr>
        <p:spPr>
          <a:xfrm>
            <a:off x="8824079" y="5876925"/>
            <a:ext cx="167640" cy="982385"/>
          </a:xfrm>
          <a:prstGeom prst="roundRect">
            <a:avLst>
              <a:gd name="adj" fmla="val 42008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20" name="Shape 14"/>
          <p:cNvSpPr/>
          <p:nvPr/>
        </p:nvSpPr>
        <p:spPr>
          <a:xfrm>
            <a:off x="8656439" y="5766911"/>
            <a:ext cx="502920" cy="502920"/>
          </a:xfrm>
          <a:prstGeom prst="roundRect">
            <a:avLst>
              <a:gd name="adj" fmla="val 90909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pic>
        <p:nvPicPr>
          <p:cNvPr id="21" name="Image 4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782169" y="5892641"/>
            <a:ext cx="251460" cy="251460"/>
          </a:xfrm>
          <a:prstGeom prst="rect">
            <a:avLst/>
          </a:prstGeom>
        </p:spPr>
      </p:pic>
      <p:sp>
        <p:nvSpPr>
          <p:cNvPr id="22" name="Text 15"/>
          <p:cNvSpPr/>
          <p:nvPr/>
        </p:nvSpPr>
        <p:spPr>
          <a:xfrm>
            <a:off x="9326999" y="5793105"/>
            <a:ext cx="3316010" cy="261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Phase 4: Enterprise (Weeks 9-12)</a:t>
            </a:r>
            <a:endParaRPr lang="en-US" sz="1650" dirty="0"/>
          </a:p>
        </p:txBody>
      </p:sp>
      <p:sp>
        <p:nvSpPr>
          <p:cNvPr id="23" name="Text 16"/>
          <p:cNvSpPr/>
          <p:nvPr/>
        </p:nvSpPr>
        <p:spPr>
          <a:xfrm>
            <a:off x="9326999" y="6155531"/>
            <a:ext cx="4716661" cy="5362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Multi-tenant SSO, decisioning API, CRO approvals, automated reporting</a:t>
            </a:r>
            <a:endParaRPr lang="en-US" sz="1300" dirty="0"/>
          </a:p>
        </p:txBody>
      </p:sp>
      <p:sp>
        <p:nvSpPr>
          <p:cNvPr id="24" name="Text 17"/>
          <p:cNvSpPr/>
          <p:nvPr/>
        </p:nvSpPr>
        <p:spPr>
          <a:xfrm>
            <a:off x="7901940" y="7048024"/>
            <a:ext cx="6141720" cy="5362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North-Star Outcome:</a:t>
            </a:r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Trustworthy RAG with RBAC-secure retrieval, near real-time risk assessment, and enterprise-grade multi-tenant isolation.</a:t>
            </a:r>
            <a:endParaRPr lang="en-US" sz="13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52567" y="776645"/>
            <a:ext cx="5472946" cy="684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350"/>
              </a:lnSpc>
              <a:buNone/>
            </a:pPr>
            <a:r>
              <a:rPr lang="en-US" sz="430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Executive Summary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6252567" y="1986082"/>
            <a:ext cx="3538776" cy="21016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 fully integrated Expected Credit Loss (ECL) analytics platform combining deterministic risk modeling with RAG and RBAC for transparent, secure portfolio analysis.</a:t>
            </a:r>
            <a:endParaRPr lang="en-US" sz="1700" dirty="0"/>
          </a:p>
        </p:txBody>
      </p:sp>
      <p:sp>
        <p:nvSpPr>
          <p:cNvPr id="5" name="Text 2"/>
          <p:cNvSpPr/>
          <p:nvPr/>
        </p:nvSpPr>
        <p:spPr>
          <a:xfrm>
            <a:off x="6252567" y="4306610"/>
            <a:ext cx="2736413" cy="3419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Core Innovation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6252567" y="4867394"/>
            <a:ext cx="3538776" cy="17514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Explainable formula-based ECL computation aligned with regulatory expectations, accessible through natural language querying.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10333077" y="2144792"/>
            <a:ext cx="3538776" cy="722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650"/>
              </a:lnSpc>
              <a:buNone/>
            </a:pPr>
            <a:r>
              <a:rPr lang="en-US" sz="56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14</a:t>
            </a:r>
            <a:endParaRPr lang="en-US" sz="5650" dirty="0"/>
          </a:p>
        </p:txBody>
      </p:sp>
      <p:sp>
        <p:nvSpPr>
          <p:cNvPr id="8" name="Text 5"/>
          <p:cNvSpPr/>
          <p:nvPr/>
        </p:nvSpPr>
        <p:spPr>
          <a:xfrm>
            <a:off x="10734199" y="3140750"/>
            <a:ext cx="2736413" cy="3419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1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API Endpoints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10333077" y="3701534"/>
            <a:ext cx="3538776" cy="700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Secure routes for authentication, ECL processing, and data retrieval</a:t>
            </a:r>
            <a:endParaRPr lang="en-US" sz="1700" dirty="0"/>
          </a:p>
        </p:txBody>
      </p:sp>
      <p:sp>
        <p:nvSpPr>
          <p:cNvPr id="10" name="Text 7"/>
          <p:cNvSpPr/>
          <p:nvPr/>
        </p:nvSpPr>
        <p:spPr>
          <a:xfrm>
            <a:off x="10333077" y="4949309"/>
            <a:ext cx="3538776" cy="722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650"/>
              </a:lnSpc>
              <a:buNone/>
            </a:pPr>
            <a:r>
              <a:rPr lang="en-US" sz="56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15-30s</a:t>
            </a:r>
            <a:endParaRPr lang="en-US" sz="5650" dirty="0"/>
          </a:p>
        </p:txBody>
      </p:sp>
      <p:sp>
        <p:nvSpPr>
          <p:cNvPr id="11" name="Text 8"/>
          <p:cNvSpPr/>
          <p:nvPr/>
        </p:nvSpPr>
        <p:spPr>
          <a:xfrm>
            <a:off x="10734199" y="5945267"/>
            <a:ext cx="2736413" cy="3419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1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Query Response</a:t>
            </a:r>
            <a:endParaRPr lang="en-US" sz="2150" dirty="0"/>
          </a:p>
        </p:txBody>
      </p:sp>
      <p:sp>
        <p:nvSpPr>
          <p:cNvPr id="12" name="Text 9"/>
          <p:cNvSpPr/>
          <p:nvPr/>
        </p:nvSpPr>
        <p:spPr>
          <a:xfrm>
            <a:off x="10333077" y="6506051"/>
            <a:ext cx="3538776" cy="700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Fast RAG-driven insights with RBAC filtering</a:t>
            </a:r>
            <a:endParaRPr lang="en-US" sz="17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8398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The Challenge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546390"/>
            <a:ext cx="4196358" cy="3318153"/>
          </a:xfrm>
          <a:prstGeom prst="roundRect">
            <a:avLst>
              <a:gd name="adj" fmla="val 2871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1028224" y="2780824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1B54DA"/>
          </a:solidFill>
          <a:ln/>
        </p:spPr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215390" y="2967871"/>
            <a:ext cx="306110" cy="30611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28224" y="368808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Explainability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28224" y="4178498"/>
            <a:ext cx="372749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Avoid black-box modeling with clear, formula-based ECL computation aligned with regulatory expectations.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216962" y="2546390"/>
            <a:ext cx="4196358" cy="3318153"/>
          </a:xfrm>
          <a:prstGeom prst="roundRect">
            <a:avLst>
              <a:gd name="adj" fmla="val 2871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5451396" y="2780824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1B54DA"/>
          </a:solidFill>
          <a:ln/>
        </p:spPr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38562" y="2967871"/>
            <a:ext cx="306110" cy="306110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5451396" y="368808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Accessibility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5451396" y="4178498"/>
            <a:ext cx="372749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Enable natural language querying through RAG without requiring SQL knowledge or understanding internal data structures.</a:t>
            </a:r>
            <a:endParaRPr lang="en-US" sz="1750" dirty="0"/>
          </a:p>
        </p:txBody>
      </p:sp>
      <p:sp>
        <p:nvSpPr>
          <p:cNvPr id="13" name="Shape 9"/>
          <p:cNvSpPr/>
          <p:nvPr/>
        </p:nvSpPr>
        <p:spPr>
          <a:xfrm>
            <a:off x="9640133" y="2546390"/>
            <a:ext cx="4196358" cy="3318153"/>
          </a:xfrm>
          <a:prstGeom prst="roundRect">
            <a:avLst>
              <a:gd name="adj" fmla="val 2871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14" name="Shape 10"/>
          <p:cNvSpPr/>
          <p:nvPr/>
        </p:nvSpPr>
        <p:spPr>
          <a:xfrm>
            <a:off x="9874568" y="2780824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1B54DA"/>
          </a:solidFill>
          <a:ln/>
        </p:spPr>
      </p:sp>
      <p:pic>
        <p:nvPicPr>
          <p:cNvPr id="15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061734" y="2967871"/>
            <a:ext cx="306110" cy="306110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9874568" y="368808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Security</a:t>
            </a:r>
            <a:endParaRPr lang="en-US" sz="2200" dirty="0"/>
          </a:p>
        </p:txBody>
      </p:sp>
      <p:sp>
        <p:nvSpPr>
          <p:cNvPr id="17" name="Text 12"/>
          <p:cNvSpPr/>
          <p:nvPr/>
        </p:nvSpPr>
        <p:spPr>
          <a:xfrm>
            <a:off x="9874568" y="4178498"/>
            <a:ext cx="372749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Implement RBAC ensuring analysts see only permitted segments while CROs maintain full oversight.</a:t>
            </a:r>
            <a:endParaRPr lang="en-US" sz="1750" dirty="0"/>
          </a:p>
        </p:txBody>
      </p:sp>
      <p:sp>
        <p:nvSpPr>
          <p:cNvPr id="18" name="Text 13"/>
          <p:cNvSpPr/>
          <p:nvPr/>
        </p:nvSpPr>
        <p:spPr>
          <a:xfrm>
            <a:off x="793790" y="6119693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Using structured loan data, the system automatically performs preprocessing, segmentation, and calculation of PD, LGD, EAD, and ECL per segment—stored in Neon PostgreSQL and indexed with Pinecone for semantic retrieval.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3729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Core Requirements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793790" y="3299698"/>
            <a:ext cx="566976" cy="56697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415016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ECL Computation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4640580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Explainable formula ECL = PD × LGD × EAD at segment granularity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35893" y="3299698"/>
            <a:ext cx="566976" cy="56697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35893" y="415016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Segmentation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235893" y="4640580"/>
            <a:ext cx="415861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Process Kaggle bank-loan data grouped by area, occupation, gender, purpose, home ownership, age, education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677995" y="3299698"/>
            <a:ext cx="566976" cy="56697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677995" y="415016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RAG Interface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677995" y="4640580"/>
            <a:ext cx="415861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Natural-language queries over vectorized segment documents with LLM answers grounded in calculated metrics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237423"/>
            <a:ext cx="608480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Security &amp; Operations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399830"/>
            <a:ext cx="6407944" cy="2592348"/>
          </a:xfrm>
          <a:prstGeom prst="roundRect">
            <a:avLst>
              <a:gd name="adj" fmla="val 3675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3657481" y="3634264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1B54DA"/>
          </a:solidFill>
          <a:ln/>
        </p:spPr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3844647" y="3821311"/>
            <a:ext cx="306110" cy="30611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2580084" y="454152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RBAC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28224" y="5031938"/>
            <a:ext cx="593907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Enforce role-based access for all stages—Analysts see permitted segments, CRO manages permissions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428548" y="3399830"/>
            <a:ext cx="6408063" cy="2592348"/>
          </a:xfrm>
          <a:prstGeom prst="roundRect">
            <a:avLst>
              <a:gd name="adj" fmla="val 3675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10292358" y="3634264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1B54DA"/>
          </a:solidFill>
          <a:ln/>
        </p:spPr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79524" y="3821311"/>
            <a:ext cx="306110" cy="306110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9087326" y="4541520"/>
            <a:ext cx="309050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History &amp; Deployment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7662982" y="5031938"/>
            <a:ext cx="59391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Persist past ECL runs/reports with secure, low-latency public endpoints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97324" y="390763"/>
            <a:ext cx="3552587" cy="4441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50"/>
              </a:lnSpc>
              <a:buNone/>
            </a:pPr>
            <a:r>
              <a:rPr lang="en-US" sz="27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System Workflow</a:t>
            </a:r>
            <a:endParaRPr lang="en-US" sz="27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7324" y="1207770"/>
            <a:ext cx="5875853" cy="6473309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10712053" y="1207770"/>
            <a:ext cx="319683" cy="319683"/>
          </a:xfrm>
          <a:prstGeom prst="roundRect">
            <a:avLst>
              <a:gd name="adj" fmla="val 18670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65274" y="1260931"/>
            <a:ext cx="213122" cy="213122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1173778" y="1256586"/>
            <a:ext cx="1776293" cy="2220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Authentication</a:t>
            </a:r>
            <a:endParaRPr lang="en-US" sz="1350" dirty="0"/>
          </a:p>
        </p:txBody>
      </p:sp>
      <p:sp>
        <p:nvSpPr>
          <p:cNvPr id="7" name="Text 3"/>
          <p:cNvSpPr/>
          <p:nvPr/>
        </p:nvSpPr>
        <p:spPr>
          <a:xfrm>
            <a:off x="11173778" y="1620679"/>
            <a:ext cx="2966799" cy="4548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Analyst/CRO logs in; backend issues JWT token</a:t>
            </a:r>
            <a:endParaRPr lang="en-US" sz="1100" dirty="0"/>
          </a:p>
        </p:txBody>
      </p:sp>
      <p:sp>
        <p:nvSpPr>
          <p:cNvPr id="8" name="Shape 4"/>
          <p:cNvSpPr/>
          <p:nvPr/>
        </p:nvSpPr>
        <p:spPr>
          <a:xfrm>
            <a:off x="10712053" y="2359700"/>
            <a:ext cx="319683" cy="319683"/>
          </a:xfrm>
          <a:prstGeom prst="roundRect">
            <a:avLst>
              <a:gd name="adj" fmla="val 18670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65274" y="2412861"/>
            <a:ext cx="213122" cy="213122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1173778" y="2408515"/>
            <a:ext cx="1776293" cy="2220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Data Upload</a:t>
            </a:r>
            <a:endParaRPr lang="en-US" sz="1350" dirty="0"/>
          </a:p>
        </p:txBody>
      </p:sp>
      <p:sp>
        <p:nvSpPr>
          <p:cNvPr id="11" name="Text 6"/>
          <p:cNvSpPr/>
          <p:nvPr/>
        </p:nvSpPr>
        <p:spPr>
          <a:xfrm>
            <a:off x="11173778" y="2772608"/>
            <a:ext cx="2966799" cy="4548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CSV/XLSX loan file uploaded and preprocessed</a:t>
            </a:r>
            <a:endParaRPr lang="en-US" sz="1100" dirty="0"/>
          </a:p>
        </p:txBody>
      </p:sp>
      <p:sp>
        <p:nvSpPr>
          <p:cNvPr id="12" name="Shape 7"/>
          <p:cNvSpPr/>
          <p:nvPr/>
        </p:nvSpPr>
        <p:spPr>
          <a:xfrm>
            <a:off x="10712053" y="3511629"/>
            <a:ext cx="319683" cy="319683"/>
          </a:xfrm>
          <a:prstGeom prst="roundRect">
            <a:avLst>
              <a:gd name="adj" fmla="val 18670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65274" y="3564791"/>
            <a:ext cx="213122" cy="213122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1173778" y="3560445"/>
            <a:ext cx="1776293" cy="2220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ECL Computation</a:t>
            </a:r>
            <a:endParaRPr lang="en-US" sz="1350" dirty="0"/>
          </a:p>
        </p:txBody>
      </p:sp>
      <p:sp>
        <p:nvSpPr>
          <p:cNvPr id="15" name="Text 9"/>
          <p:cNvSpPr/>
          <p:nvPr/>
        </p:nvSpPr>
        <p:spPr>
          <a:xfrm>
            <a:off x="11173778" y="3924538"/>
            <a:ext cx="2966799" cy="2274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PD, LGD, EAD, ECL calculated per segment</a:t>
            </a:r>
            <a:endParaRPr lang="en-US" sz="1100" dirty="0"/>
          </a:p>
        </p:txBody>
      </p:sp>
      <p:sp>
        <p:nvSpPr>
          <p:cNvPr id="16" name="Shape 10"/>
          <p:cNvSpPr/>
          <p:nvPr/>
        </p:nvSpPr>
        <p:spPr>
          <a:xfrm>
            <a:off x="10712053" y="4436150"/>
            <a:ext cx="319683" cy="319683"/>
          </a:xfrm>
          <a:prstGeom prst="roundRect">
            <a:avLst>
              <a:gd name="adj" fmla="val 18670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pic>
        <p:nvPicPr>
          <p:cNvPr id="17" name="Image 4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765274" y="4489311"/>
            <a:ext cx="213122" cy="213122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11173778" y="4484965"/>
            <a:ext cx="1776293" cy="2220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Storage &amp; Indexing</a:t>
            </a:r>
            <a:endParaRPr lang="en-US" sz="1350" dirty="0"/>
          </a:p>
        </p:txBody>
      </p:sp>
      <p:sp>
        <p:nvSpPr>
          <p:cNvPr id="19" name="Text 12"/>
          <p:cNvSpPr/>
          <p:nvPr/>
        </p:nvSpPr>
        <p:spPr>
          <a:xfrm>
            <a:off x="11173778" y="4849058"/>
            <a:ext cx="2966799" cy="4548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Metrics stored in Neon, vectorized in Pinecone</a:t>
            </a:r>
            <a:endParaRPr lang="en-US" sz="1100" dirty="0"/>
          </a:p>
        </p:txBody>
      </p:sp>
      <p:sp>
        <p:nvSpPr>
          <p:cNvPr id="20" name="Shape 13"/>
          <p:cNvSpPr/>
          <p:nvPr/>
        </p:nvSpPr>
        <p:spPr>
          <a:xfrm>
            <a:off x="10712053" y="5588079"/>
            <a:ext cx="319683" cy="319683"/>
          </a:xfrm>
          <a:prstGeom prst="roundRect">
            <a:avLst>
              <a:gd name="adj" fmla="val 18670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pic>
        <p:nvPicPr>
          <p:cNvPr id="21" name="Image 5" descr="preencoded.png">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765274" y="5641241"/>
            <a:ext cx="213122" cy="213122"/>
          </a:xfrm>
          <a:prstGeom prst="rect">
            <a:avLst/>
          </a:prstGeom>
        </p:spPr>
      </p:pic>
      <p:sp>
        <p:nvSpPr>
          <p:cNvPr id="22" name="Text 14"/>
          <p:cNvSpPr/>
          <p:nvPr/>
        </p:nvSpPr>
        <p:spPr>
          <a:xfrm>
            <a:off x="11173778" y="5636895"/>
            <a:ext cx="1776293" cy="2220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Query &amp; Insights</a:t>
            </a:r>
            <a:endParaRPr lang="en-US" sz="1350" dirty="0"/>
          </a:p>
        </p:txBody>
      </p:sp>
      <p:sp>
        <p:nvSpPr>
          <p:cNvPr id="23" name="Text 15"/>
          <p:cNvSpPr/>
          <p:nvPr/>
        </p:nvSpPr>
        <p:spPr>
          <a:xfrm>
            <a:off x="11173778" y="6000988"/>
            <a:ext cx="2966799" cy="4548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RAG-powered recommendations delivered to frontend</a:t>
            </a:r>
            <a:endParaRPr lang="en-US" sz="11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071563"/>
            <a:ext cx="629400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Architecture Overview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2347317"/>
            <a:ext cx="212276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Client Layer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6280190" y="2928461"/>
            <a:ext cx="212276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React + Tailwind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3495437"/>
            <a:ext cx="212276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JWT-secured login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280190" y="4300538"/>
            <a:ext cx="212276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CSV/XLSX upload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6280190" y="5105638"/>
            <a:ext cx="212276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ECL visualization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6280190" y="5910739"/>
            <a:ext cx="212276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RAG assistant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6280190" y="6352937"/>
            <a:ext cx="212276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CRO dashboard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8963978" y="2347317"/>
            <a:ext cx="212276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Backend Layer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8963978" y="2928461"/>
            <a:ext cx="212276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FastAPI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8963978" y="3495437"/>
            <a:ext cx="212276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Authentication endpoints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8963978" y="4300538"/>
            <a:ext cx="212276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Data ingestion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8963978" y="4742736"/>
            <a:ext cx="212276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ECL computation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8963978" y="5547836"/>
            <a:ext cx="212276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RAG query engine</a:t>
            </a:r>
            <a:endParaRPr lang="en-US" sz="1750" dirty="0"/>
          </a:p>
        </p:txBody>
      </p:sp>
      <p:sp>
        <p:nvSpPr>
          <p:cNvPr id="17" name="Text 14"/>
          <p:cNvSpPr/>
          <p:nvPr/>
        </p:nvSpPr>
        <p:spPr>
          <a:xfrm>
            <a:off x="8963978" y="6352937"/>
            <a:ext cx="212276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RBAC enforcement</a:t>
            </a:r>
            <a:endParaRPr lang="en-US" sz="1750" dirty="0"/>
          </a:p>
        </p:txBody>
      </p:sp>
      <p:sp>
        <p:nvSpPr>
          <p:cNvPr id="18" name="Text 15"/>
          <p:cNvSpPr/>
          <p:nvPr/>
        </p:nvSpPr>
        <p:spPr>
          <a:xfrm>
            <a:off x="11647765" y="2347317"/>
            <a:ext cx="220384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Data &amp; AI Layer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11647765" y="2928461"/>
            <a:ext cx="22038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Neon + Pinecone + GPT-4o-mini</a:t>
            </a:r>
            <a:endParaRPr lang="en-US" sz="1750" dirty="0"/>
          </a:p>
        </p:txBody>
      </p:sp>
      <p:sp>
        <p:nvSpPr>
          <p:cNvPr id="20" name="Text 17"/>
          <p:cNvSpPr/>
          <p:nvPr/>
        </p:nvSpPr>
        <p:spPr>
          <a:xfrm>
            <a:off x="11647765" y="3858339"/>
            <a:ext cx="22038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PostgreSQL storage</a:t>
            </a:r>
            <a:endParaRPr lang="en-US" sz="1750" dirty="0"/>
          </a:p>
        </p:txBody>
      </p:sp>
      <p:sp>
        <p:nvSpPr>
          <p:cNvPr id="21" name="Text 18"/>
          <p:cNvSpPr/>
          <p:nvPr/>
        </p:nvSpPr>
        <p:spPr>
          <a:xfrm>
            <a:off x="11647765" y="4663440"/>
            <a:ext cx="220384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Vector search</a:t>
            </a:r>
            <a:endParaRPr lang="en-US" sz="1750" dirty="0"/>
          </a:p>
        </p:txBody>
      </p:sp>
      <p:sp>
        <p:nvSpPr>
          <p:cNvPr id="22" name="Text 19"/>
          <p:cNvSpPr/>
          <p:nvPr/>
        </p:nvSpPr>
        <p:spPr>
          <a:xfrm>
            <a:off x="11647765" y="5105638"/>
            <a:ext cx="220384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LLM reasoning</a:t>
            </a:r>
            <a:endParaRPr lang="en-US" sz="1750" dirty="0"/>
          </a:p>
        </p:txBody>
      </p:sp>
      <p:sp>
        <p:nvSpPr>
          <p:cNvPr id="23" name="Text 20"/>
          <p:cNvSpPr/>
          <p:nvPr/>
        </p:nvSpPr>
        <p:spPr>
          <a:xfrm>
            <a:off x="11647765" y="5547836"/>
            <a:ext cx="22038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Embedding generation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3114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9735" y="581144"/>
            <a:ext cx="5618798" cy="6604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200"/>
              </a:lnSpc>
              <a:buNone/>
            </a:pPr>
            <a:r>
              <a:rPr lang="en-US" sz="41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RAG Implementation</a:t>
            </a:r>
            <a:endParaRPr lang="en-US" sz="4150" dirty="0"/>
          </a:p>
        </p:txBody>
      </p:sp>
      <p:sp>
        <p:nvSpPr>
          <p:cNvPr id="4" name="Shape 1"/>
          <p:cNvSpPr/>
          <p:nvPr/>
        </p:nvSpPr>
        <p:spPr>
          <a:xfrm>
            <a:off x="977503" y="1558528"/>
            <a:ext cx="22860" cy="6091476"/>
          </a:xfrm>
          <a:prstGeom prst="roundRect">
            <a:avLst>
              <a:gd name="adj" fmla="val 388338"/>
            </a:avLst>
          </a:prstGeom>
          <a:solidFill>
            <a:srgbClr val="B8C3DF"/>
          </a:solidFill>
          <a:ln/>
        </p:spPr>
      </p:sp>
      <p:sp>
        <p:nvSpPr>
          <p:cNvPr id="5" name="Shape 2"/>
          <p:cNvSpPr/>
          <p:nvPr/>
        </p:nvSpPr>
        <p:spPr>
          <a:xfrm>
            <a:off x="1192411" y="1784866"/>
            <a:ext cx="634008" cy="22860"/>
          </a:xfrm>
          <a:prstGeom prst="roundRect">
            <a:avLst>
              <a:gd name="adj" fmla="val 388338"/>
            </a:avLst>
          </a:prstGeom>
          <a:solidFill>
            <a:srgbClr val="B8C3DF"/>
          </a:solidFill>
          <a:ln/>
        </p:spPr>
      </p:sp>
      <p:sp>
        <p:nvSpPr>
          <p:cNvPr id="6" name="Shape 3"/>
          <p:cNvSpPr/>
          <p:nvPr/>
        </p:nvSpPr>
        <p:spPr>
          <a:xfrm>
            <a:off x="739735" y="1558528"/>
            <a:ext cx="475536" cy="475536"/>
          </a:xfrm>
          <a:prstGeom prst="roundRect">
            <a:avLst>
              <a:gd name="adj" fmla="val 18668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819031" y="1598176"/>
            <a:ext cx="316944" cy="3962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24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1</a:t>
            </a:r>
            <a:endParaRPr lang="en-US" sz="2450" dirty="0"/>
          </a:p>
        </p:txBody>
      </p:sp>
      <p:sp>
        <p:nvSpPr>
          <p:cNvPr id="8" name="Text 5"/>
          <p:cNvSpPr/>
          <p:nvPr/>
        </p:nvSpPr>
        <p:spPr>
          <a:xfrm>
            <a:off x="2034302" y="1631156"/>
            <a:ext cx="3110151" cy="330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Per-User Index Creation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2034302" y="2088118"/>
            <a:ext cx="6369963" cy="6762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Isolated Pinecone vectors by username for multi-tenant hygiene with deterministic IDs preventing duplication</a:t>
            </a: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1192411" y="3413403"/>
            <a:ext cx="634008" cy="22860"/>
          </a:xfrm>
          <a:prstGeom prst="roundRect">
            <a:avLst>
              <a:gd name="adj" fmla="val 388338"/>
            </a:avLst>
          </a:prstGeom>
          <a:solidFill>
            <a:srgbClr val="B8C3DF"/>
          </a:solidFill>
          <a:ln/>
        </p:spPr>
      </p:sp>
      <p:sp>
        <p:nvSpPr>
          <p:cNvPr id="11" name="Shape 8"/>
          <p:cNvSpPr/>
          <p:nvPr/>
        </p:nvSpPr>
        <p:spPr>
          <a:xfrm>
            <a:off x="739735" y="3187065"/>
            <a:ext cx="475536" cy="475536"/>
          </a:xfrm>
          <a:prstGeom prst="roundRect">
            <a:avLst>
              <a:gd name="adj" fmla="val 18668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819031" y="3226713"/>
            <a:ext cx="316944" cy="3962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24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2</a:t>
            </a:r>
            <a:endParaRPr lang="en-US" sz="2450" dirty="0"/>
          </a:p>
        </p:txBody>
      </p:sp>
      <p:sp>
        <p:nvSpPr>
          <p:cNvPr id="13" name="Text 10"/>
          <p:cNvSpPr/>
          <p:nvPr/>
        </p:nvSpPr>
        <p:spPr>
          <a:xfrm>
            <a:off x="2034302" y="3259693"/>
            <a:ext cx="2641997" cy="330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Document Creation</a:t>
            </a:r>
            <a:endParaRPr lang="en-US" sz="2050" dirty="0"/>
          </a:p>
        </p:txBody>
      </p:sp>
      <p:sp>
        <p:nvSpPr>
          <p:cNvPr id="14" name="Text 11"/>
          <p:cNvSpPr/>
          <p:nvPr/>
        </p:nvSpPr>
        <p:spPr>
          <a:xfrm>
            <a:off x="2034302" y="3716655"/>
            <a:ext cx="6369963" cy="6762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Segment metrics (PD, LGD, EAD, ECL) converted to retrievable documents with validated, rich metadata</a:t>
            </a:r>
            <a:endParaRPr lang="en-US" sz="1650" dirty="0"/>
          </a:p>
        </p:txBody>
      </p:sp>
      <p:sp>
        <p:nvSpPr>
          <p:cNvPr id="15" name="Shape 12"/>
          <p:cNvSpPr/>
          <p:nvPr/>
        </p:nvSpPr>
        <p:spPr>
          <a:xfrm>
            <a:off x="1192411" y="5041940"/>
            <a:ext cx="634008" cy="22860"/>
          </a:xfrm>
          <a:prstGeom prst="roundRect">
            <a:avLst>
              <a:gd name="adj" fmla="val 388338"/>
            </a:avLst>
          </a:prstGeom>
          <a:solidFill>
            <a:srgbClr val="B8C3DF"/>
          </a:solidFill>
          <a:ln/>
        </p:spPr>
      </p:sp>
      <p:sp>
        <p:nvSpPr>
          <p:cNvPr id="16" name="Shape 13"/>
          <p:cNvSpPr/>
          <p:nvPr/>
        </p:nvSpPr>
        <p:spPr>
          <a:xfrm>
            <a:off x="739735" y="4815602"/>
            <a:ext cx="475536" cy="475536"/>
          </a:xfrm>
          <a:prstGeom prst="roundRect">
            <a:avLst>
              <a:gd name="adj" fmla="val 18668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819031" y="4855250"/>
            <a:ext cx="316944" cy="3962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24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3</a:t>
            </a:r>
            <a:endParaRPr lang="en-US" sz="2450" dirty="0"/>
          </a:p>
        </p:txBody>
      </p:sp>
      <p:sp>
        <p:nvSpPr>
          <p:cNvPr id="18" name="Text 15"/>
          <p:cNvSpPr/>
          <p:nvPr/>
        </p:nvSpPr>
        <p:spPr>
          <a:xfrm>
            <a:off x="2034302" y="4888230"/>
            <a:ext cx="3028236" cy="330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Embedding &amp; Indexing</a:t>
            </a:r>
            <a:endParaRPr lang="en-US" sz="2050" dirty="0"/>
          </a:p>
        </p:txBody>
      </p:sp>
      <p:sp>
        <p:nvSpPr>
          <p:cNvPr id="19" name="Text 16"/>
          <p:cNvSpPr/>
          <p:nvPr/>
        </p:nvSpPr>
        <p:spPr>
          <a:xfrm>
            <a:off x="2034302" y="5345192"/>
            <a:ext cx="6369963" cy="6762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OpenAI embeddings generated and stored in Pinecone with idempotent upsert to avoid duplicates</a:t>
            </a:r>
            <a:endParaRPr lang="en-US" sz="1650" dirty="0"/>
          </a:p>
        </p:txBody>
      </p:sp>
      <p:sp>
        <p:nvSpPr>
          <p:cNvPr id="20" name="Shape 17"/>
          <p:cNvSpPr/>
          <p:nvPr/>
        </p:nvSpPr>
        <p:spPr>
          <a:xfrm>
            <a:off x="1192411" y="6670477"/>
            <a:ext cx="634008" cy="22860"/>
          </a:xfrm>
          <a:prstGeom prst="roundRect">
            <a:avLst>
              <a:gd name="adj" fmla="val 388338"/>
            </a:avLst>
          </a:prstGeom>
          <a:solidFill>
            <a:srgbClr val="B8C3DF"/>
          </a:solidFill>
          <a:ln/>
        </p:spPr>
      </p:sp>
      <p:sp>
        <p:nvSpPr>
          <p:cNvPr id="21" name="Shape 18"/>
          <p:cNvSpPr/>
          <p:nvPr/>
        </p:nvSpPr>
        <p:spPr>
          <a:xfrm>
            <a:off x="739735" y="6444139"/>
            <a:ext cx="475536" cy="475536"/>
          </a:xfrm>
          <a:prstGeom prst="roundRect">
            <a:avLst>
              <a:gd name="adj" fmla="val 18668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22" name="Text 19"/>
          <p:cNvSpPr/>
          <p:nvPr/>
        </p:nvSpPr>
        <p:spPr>
          <a:xfrm>
            <a:off x="819031" y="6483787"/>
            <a:ext cx="316944" cy="3962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24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4</a:t>
            </a:r>
            <a:endParaRPr lang="en-US" sz="2450" dirty="0"/>
          </a:p>
        </p:txBody>
      </p:sp>
      <p:sp>
        <p:nvSpPr>
          <p:cNvPr id="23" name="Text 20"/>
          <p:cNvSpPr/>
          <p:nvPr/>
        </p:nvSpPr>
        <p:spPr>
          <a:xfrm>
            <a:off x="2034302" y="6516767"/>
            <a:ext cx="2896195" cy="330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Retrieval &amp; Prompting</a:t>
            </a:r>
            <a:endParaRPr lang="en-US" sz="2050" dirty="0"/>
          </a:p>
        </p:txBody>
      </p:sp>
      <p:sp>
        <p:nvSpPr>
          <p:cNvPr id="24" name="Text 21"/>
          <p:cNvSpPr/>
          <p:nvPr/>
        </p:nvSpPr>
        <p:spPr>
          <a:xfrm>
            <a:off x="2034302" y="6973729"/>
            <a:ext cx="6369963" cy="6762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RBAC-filtered context retrieved and passed to GPT-4o-mini for grounded risk interpretations</a:t>
            </a:r>
            <a:endParaRPr lang="en-US" sz="16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27484"/>
            <a:ext cx="642842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Challenges &amp; Solutions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1989892"/>
            <a:ext cx="6407944" cy="2592705"/>
          </a:xfrm>
          <a:prstGeom prst="roundRect">
            <a:avLst>
              <a:gd name="adj" fmla="val 5643"/>
            </a:avLst>
          </a:prstGeom>
          <a:solidFill>
            <a:srgbClr val="F9F9FF"/>
          </a:solidFill>
          <a:ln w="30480">
            <a:solidFill>
              <a:srgbClr val="B8C3DF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763310" y="1989892"/>
            <a:ext cx="121920" cy="2592705"/>
          </a:xfrm>
          <a:prstGeom prst="roundRect">
            <a:avLst>
              <a:gd name="adj" fmla="val 78139"/>
            </a:avLst>
          </a:prstGeom>
          <a:solidFill>
            <a:srgbClr val="1B54DA"/>
          </a:solidFill>
          <a:ln/>
        </p:spPr>
      </p:sp>
      <p:sp>
        <p:nvSpPr>
          <p:cNvPr id="5" name="Text 3"/>
          <p:cNvSpPr/>
          <p:nvPr/>
        </p:nvSpPr>
        <p:spPr>
          <a:xfrm>
            <a:off x="1142524" y="2247186"/>
            <a:ext cx="326278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Database Schema Drift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142524" y="2737604"/>
            <a:ext cx="58019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Challenge: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Schema conflicts halted uploads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1142524" y="3236595"/>
            <a:ext cx="58019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1B54DA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Solution: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Schema validation layer with on-demand migration, constraint retirement, and centralized transactions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7428548" y="1989892"/>
            <a:ext cx="6408063" cy="2592705"/>
          </a:xfrm>
          <a:prstGeom prst="roundRect">
            <a:avLst>
              <a:gd name="adj" fmla="val 5643"/>
            </a:avLst>
          </a:prstGeom>
          <a:solidFill>
            <a:srgbClr val="F9F9FF"/>
          </a:solidFill>
          <a:ln w="30480">
            <a:solidFill>
              <a:srgbClr val="B8C3DF"/>
            </a:solidFill>
            <a:prstDash val="solid"/>
          </a:ln>
        </p:spPr>
      </p:sp>
      <p:sp>
        <p:nvSpPr>
          <p:cNvPr id="9" name="Shape 7"/>
          <p:cNvSpPr/>
          <p:nvPr/>
        </p:nvSpPr>
        <p:spPr>
          <a:xfrm>
            <a:off x="7398067" y="1989892"/>
            <a:ext cx="121920" cy="2592705"/>
          </a:xfrm>
          <a:prstGeom prst="roundRect">
            <a:avLst>
              <a:gd name="adj" fmla="val 78139"/>
            </a:avLst>
          </a:prstGeom>
          <a:solidFill>
            <a:srgbClr val="1B54DA"/>
          </a:solidFill>
          <a:ln/>
        </p:spPr>
      </p:sp>
      <p:sp>
        <p:nvSpPr>
          <p:cNvPr id="10" name="Text 8"/>
          <p:cNvSpPr/>
          <p:nvPr/>
        </p:nvSpPr>
        <p:spPr>
          <a:xfrm>
            <a:off x="7777282" y="2247186"/>
            <a:ext cx="345459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ECL Recalculation Issues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7777282" y="2737604"/>
            <a:ext cx="58020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Challenge: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Historical data broke computation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777282" y="3236595"/>
            <a:ext cx="58020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1B54DA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Solution: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Rebuilt derived features post-retrieval with safe defaults for null numerics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793790" y="4809411"/>
            <a:ext cx="6407944" cy="2592705"/>
          </a:xfrm>
          <a:prstGeom prst="roundRect">
            <a:avLst>
              <a:gd name="adj" fmla="val 5643"/>
            </a:avLst>
          </a:prstGeom>
          <a:solidFill>
            <a:srgbClr val="F9F9FF"/>
          </a:solidFill>
          <a:ln w="30480">
            <a:solidFill>
              <a:srgbClr val="B8C3DF"/>
            </a:solidFill>
            <a:prstDash val="solid"/>
          </a:ln>
        </p:spPr>
      </p:sp>
      <p:sp>
        <p:nvSpPr>
          <p:cNvPr id="14" name="Shape 12"/>
          <p:cNvSpPr/>
          <p:nvPr/>
        </p:nvSpPr>
        <p:spPr>
          <a:xfrm>
            <a:off x="763310" y="4809411"/>
            <a:ext cx="121920" cy="2592705"/>
          </a:xfrm>
          <a:prstGeom prst="roundRect">
            <a:avLst>
              <a:gd name="adj" fmla="val 78139"/>
            </a:avLst>
          </a:prstGeom>
          <a:solidFill>
            <a:srgbClr val="1B54DA"/>
          </a:solidFill>
          <a:ln/>
        </p:spPr>
      </p:sp>
      <p:sp>
        <p:nvSpPr>
          <p:cNvPr id="15" name="Text 13"/>
          <p:cNvSpPr/>
          <p:nvPr/>
        </p:nvSpPr>
        <p:spPr>
          <a:xfrm>
            <a:off x="1142524" y="5066705"/>
            <a:ext cx="378535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Pinecone Indexing Failures</a:t>
            </a:r>
            <a:endParaRPr lang="en-US" sz="2200" dirty="0"/>
          </a:p>
        </p:txBody>
      </p:sp>
      <p:sp>
        <p:nvSpPr>
          <p:cNvPr id="16" name="Text 14"/>
          <p:cNvSpPr/>
          <p:nvPr/>
        </p:nvSpPr>
        <p:spPr>
          <a:xfrm>
            <a:off x="1142524" y="5557123"/>
            <a:ext cx="58019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Challenge: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Embeddings failed during indexing</a:t>
            </a:r>
            <a:endParaRPr lang="en-US" sz="1750" dirty="0"/>
          </a:p>
        </p:txBody>
      </p:sp>
      <p:sp>
        <p:nvSpPr>
          <p:cNvPr id="17" name="Text 15"/>
          <p:cNvSpPr/>
          <p:nvPr/>
        </p:nvSpPr>
        <p:spPr>
          <a:xfrm>
            <a:off x="1142524" y="6056114"/>
            <a:ext cx="58019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1B54DA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Solution: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Enforced RAG interface validation with sanitized metadata and regression tests</a:t>
            </a:r>
            <a:endParaRPr lang="en-US" sz="1750" dirty="0"/>
          </a:p>
        </p:txBody>
      </p:sp>
      <p:sp>
        <p:nvSpPr>
          <p:cNvPr id="18" name="Shape 16"/>
          <p:cNvSpPr/>
          <p:nvPr/>
        </p:nvSpPr>
        <p:spPr>
          <a:xfrm>
            <a:off x="7428548" y="4809411"/>
            <a:ext cx="6408063" cy="2592705"/>
          </a:xfrm>
          <a:prstGeom prst="roundRect">
            <a:avLst>
              <a:gd name="adj" fmla="val 5643"/>
            </a:avLst>
          </a:prstGeom>
          <a:solidFill>
            <a:srgbClr val="F9F9FF"/>
          </a:solidFill>
          <a:ln w="30480">
            <a:solidFill>
              <a:srgbClr val="B8C3DF"/>
            </a:solidFill>
            <a:prstDash val="solid"/>
          </a:ln>
        </p:spPr>
      </p:sp>
      <p:sp>
        <p:nvSpPr>
          <p:cNvPr id="19" name="Shape 17"/>
          <p:cNvSpPr/>
          <p:nvPr/>
        </p:nvSpPr>
        <p:spPr>
          <a:xfrm>
            <a:off x="7398067" y="4809411"/>
            <a:ext cx="121920" cy="2592705"/>
          </a:xfrm>
          <a:prstGeom prst="roundRect">
            <a:avLst>
              <a:gd name="adj" fmla="val 78139"/>
            </a:avLst>
          </a:prstGeom>
          <a:solidFill>
            <a:srgbClr val="1B54DA"/>
          </a:solidFill>
          <a:ln/>
        </p:spPr>
      </p:sp>
      <p:sp>
        <p:nvSpPr>
          <p:cNvPr id="20" name="Text 18"/>
          <p:cNvSpPr/>
          <p:nvPr/>
        </p:nvSpPr>
        <p:spPr>
          <a:xfrm>
            <a:off x="7777282" y="506670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RBAC Filtering Gaps</a:t>
            </a:r>
            <a:endParaRPr lang="en-US" sz="2200" dirty="0"/>
          </a:p>
        </p:txBody>
      </p:sp>
      <p:sp>
        <p:nvSpPr>
          <p:cNvPr id="21" name="Text 19"/>
          <p:cNvSpPr/>
          <p:nvPr/>
        </p:nvSpPr>
        <p:spPr>
          <a:xfrm>
            <a:off x="7777282" y="5557123"/>
            <a:ext cx="58020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Challenge: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Overly strict filtering removed recommendations</a:t>
            </a:r>
            <a:endParaRPr lang="en-US" sz="1750" dirty="0"/>
          </a:p>
        </p:txBody>
      </p:sp>
      <p:sp>
        <p:nvSpPr>
          <p:cNvPr id="22" name="Text 20"/>
          <p:cNvSpPr/>
          <p:nvPr/>
        </p:nvSpPr>
        <p:spPr>
          <a:xfrm>
            <a:off x="7777282" y="6419017"/>
            <a:ext cx="58020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1B54DA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Solution: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Fuzzy segment reconciliation with auto-seeded permissions and granular logs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2025-11-08T03:26:02Z</dcterms:created>
  <dcterms:modified xsi:type="dcterms:W3CDTF">2025-11-08T03:26:02Z</dcterms:modified>
</cp:coreProperties>
</file>